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19"/>
  </p:notesMasterIdLst>
  <p:handoutMasterIdLst>
    <p:handoutMasterId r:id="rId20"/>
  </p:handoutMasterIdLst>
  <p:sldIdLst>
    <p:sldId id="314" r:id="rId5"/>
    <p:sldId id="320" r:id="rId6"/>
    <p:sldId id="337" r:id="rId7"/>
    <p:sldId id="327" r:id="rId8"/>
    <p:sldId id="329" r:id="rId9"/>
    <p:sldId id="331" r:id="rId10"/>
    <p:sldId id="330" r:id="rId11"/>
    <p:sldId id="334" r:id="rId12"/>
    <p:sldId id="335" r:id="rId13"/>
    <p:sldId id="336" r:id="rId14"/>
    <p:sldId id="333" r:id="rId15"/>
    <p:sldId id="339" r:id="rId16"/>
    <p:sldId id="338" r:id="rId17"/>
    <p:sldId id="262" r:id="rId1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85">
          <p15:clr>
            <a:srgbClr val="A4A3A4"/>
          </p15:clr>
        </p15:guide>
        <p15:guide id="2" pos="39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69696"/>
    <a:srgbClr val="9E9A95"/>
    <a:srgbClr val="382E25"/>
    <a:srgbClr val="C17945"/>
    <a:srgbClr val="31526A"/>
    <a:srgbClr val="690304"/>
    <a:srgbClr val="252626"/>
    <a:srgbClr val="A6A6A6"/>
    <a:srgbClr val="C6BFBB"/>
    <a:srgbClr val="ED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962" autoAdjust="0"/>
    <p:restoredTop sz="94694" autoAdjust="0"/>
  </p:normalViewPr>
  <p:slideViewPr>
    <p:cSldViewPr snapToGrid="0" snapToObjects="1">
      <p:cViewPr varScale="1">
        <p:scale>
          <a:sx n="147" d="100"/>
          <a:sy n="147" d="100"/>
        </p:scale>
        <p:origin x="216" y="264"/>
      </p:cViewPr>
      <p:guideLst>
        <p:guide orient="horz" pos="3185"/>
        <p:guide pos="3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notesViewPr>
    <p:cSldViewPr snapToGrid="0" snapToObjects="1">
      <p:cViewPr varScale="1">
        <p:scale>
          <a:sx n="132" d="100"/>
          <a:sy n="132" d="100"/>
        </p:scale>
        <p:origin x="-5920" y="-12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7859BD-4604-2843-976C-9F2DEE3C79DB}" type="datetimeFigureOut">
              <a:rPr lang="en-US" smtClean="0"/>
              <a:t>12/8/22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B64456-6A4C-DF40-836A-7ED7CB722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7832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108F45-8DB7-E449-85E4-EC04F96DF3AA}" type="datetimeFigureOut">
              <a:rPr lang="en-US" smtClean="0"/>
              <a:t>12/8/22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06D261-4ACC-5E49-97C5-9D8FD2D9A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345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633304" y="-648376"/>
            <a:ext cx="733465" cy="2367520"/>
            <a:chOff x="685136" y="-246616"/>
            <a:chExt cx="733465" cy="2367520"/>
          </a:xfrm>
        </p:grpSpPr>
        <p:sp>
          <p:nvSpPr>
            <p:cNvPr id="6" name="Rectangle 5"/>
            <p:cNvSpPr/>
            <p:nvPr userDrawn="1"/>
          </p:nvSpPr>
          <p:spPr>
            <a:xfrm>
              <a:off x="685136" y="-246616"/>
              <a:ext cx="733465" cy="2367520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tab-rgb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7308" y="1380149"/>
              <a:ext cx="489120" cy="62080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502903" y="2766523"/>
            <a:ext cx="7734221" cy="1114494"/>
          </a:xfrm>
        </p:spPr>
        <p:txBody>
          <a:bodyPr anchor="ctr">
            <a:normAutofit/>
          </a:bodyPr>
          <a:lstStyle>
            <a:lvl1pPr>
              <a:lnSpc>
                <a:spcPct val="90000"/>
              </a:lnSpc>
              <a:defRPr sz="4000" b="1" i="0" spc="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Unnecessarily extra long title of presentation</a:t>
            </a:r>
          </a:p>
        </p:txBody>
      </p:sp>
      <p:sp>
        <p:nvSpPr>
          <p:cNvPr id="11" name="Text Placeholder 1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530694" y="4709821"/>
            <a:ext cx="7734222" cy="277654"/>
          </a:xfrm>
        </p:spPr>
        <p:txBody>
          <a:bodyPr anchor="ctr">
            <a:noAutofit/>
          </a:bodyPr>
          <a:lstStyle>
            <a:lvl1pPr marL="0" indent="0">
              <a:buNone/>
              <a:defRPr sz="1100" b="1" spc="80" baseline="0">
                <a:solidFill>
                  <a:srgbClr val="A6A6A6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INDIANA UNIVERSITY BLOOMINGTON</a:t>
            </a:r>
          </a:p>
        </p:txBody>
      </p:sp>
      <p:sp>
        <p:nvSpPr>
          <p:cNvPr id="9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530694" y="2443859"/>
            <a:ext cx="7734222" cy="252412"/>
          </a:xfrm>
        </p:spPr>
        <p:txBody>
          <a:bodyPr anchor="ctr">
            <a:noAutofit/>
          </a:bodyPr>
          <a:lstStyle>
            <a:lvl1pPr marL="0" indent="0">
              <a:buNone/>
              <a:defRPr sz="1800" b="0" spc="0" baseline="0">
                <a:solidFill>
                  <a:srgbClr val="A6A6A6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SUBHEAD OR NAME OF SCHOOL, DEPARTMENT, OR UNIT</a:t>
            </a:r>
          </a:p>
        </p:txBody>
      </p:sp>
    </p:spTree>
    <p:extLst>
      <p:ext uri="{BB962C8B-B14F-4D97-AF65-F5344CB8AC3E}">
        <p14:creationId xmlns:p14="http://schemas.microsoft.com/office/powerpoint/2010/main" val="1256653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only: white">
  <p:cSld name="1_Content only: whi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0"/>
          <p:cNvSpPr txBox="1">
            <a:spLocks noGrp="1"/>
          </p:cNvSpPr>
          <p:nvPr>
            <p:ph type="title"/>
          </p:nvPr>
        </p:nvSpPr>
        <p:spPr>
          <a:xfrm>
            <a:off x="529827" y="618695"/>
            <a:ext cx="8004393" cy="481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2400"/>
              <a:buFont typeface="Arial"/>
              <a:buNone/>
              <a:defRPr sz="2400">
                <a:solidFill>
                  <a:srgbClr val="40404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0"/>
          <p:cNvSpPr/>
          <p:nvPr/>
        </p:nvSpPr>
        <p:spPr>
          <a:xfrm>
            <a:off x="-1" y="957832"/>
            <a:ext cx="82666" cy="387199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10"/>
          <p:cNvSpPr txBox="1">
            <a:spLocks noGrp="1"/>
          </p:cNvSpPr>
          <p:nvPr>
            <p:ph type="body" idx="1"/>
          </p:nvPr>
        </p:nvSpPr>
        <p:spPr>
          <a:xfrm>
            <a:off x="3740665" y="284946"/>
            <a:ext cx="4793754" cy="2524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200">
                <a:solidFill>
                  <a:srgbClr val="000000"/>
                </a:solidFill>
              </a:defRPr>
            </a:lvl1pPr>
            <a:lvl2pPr marL="914400" lvl="1" indent="-31750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sz="1400">
                <a:solidFill>
                  <a:srgbClr val="000000"/>
                </a:solidFill>
              </a:defRPr>
            </a:lvl2pPr>
            <a:lvl3pPr marL="1371600" lvl="2" indent="-31750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sz="1400">
                <a:solidFill>
                  <a:srgbClr val="000000"/>
                </a:solidFill>
              </a:defRPr>
            </a:lvl3pPr>
            <a:lvl4pPr marL="1828800" lvl="3" indent="-31750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sz="1400">
                <a:solidFill>
                  <a:srgbClr val="000000"/>
                </a:solidFill>
              </a:defRPr>
            </a:lvl4pPr>
            <a:lvl5pPr marL="2286000" lvl="4" indent="-31750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sz="1400">
                <a:solidFill>
                  <a:srgbClr val="000000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6A6A6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6A6A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6A6A6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6A6A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20" name="Google Shape;20;p10"/>
          <p:cNvGrpSpPr/>
          <p:nvPr/>
        </p:nvGrpSpPr>
        <p:grpSpPr>
          <a:xfrm>
            <a:off x="-30788" y="4661515"/>
            <a:ext cx="9228670" cy="528967"/>
            <a:chOff x="0" y="-1"/>
            <a:chExt cx="9228668" cy="528966"/>
          </a:xfrm>
        </p:grpSpPr>
        <p:sp>
          <p:nvSpPr>
            <p:cNvPr id="21" name="Google Shape;21;p10"/>
            <p:cNvSpPr/>
            <p:nvPr/>
          </p:nvSpPr>
          <p:spPr>
            <a:xfrm>
              <a:off x="0" y="73289"/>
              <a:ext cx="9228668" cy="455676"/>
            </a:xfrm>
            <a:prstGeom prst="rect">
              <a:avLst/>
            </a:prstGeom>
            <a:solidFill>
              <a:srgbClr val="69030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0"/>
            <p:cNvSpPr/>
            <p:nvPr/>
          </p:nvSpPr>
          <p:spPr>
            <a:xfrm>
              <a:off x="666090" y="-1"/>
              <a:ext cx="387199" cy="528966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0"/>
            <p:cNvSpPr txBox="1"/>
            <p:nvPr/>
          </p:nvSpPr>
          <p:spPr>
            <a:xfrm>
              <a:off x="1107479" y="170285"/>
              <a:ext cx="3522162" cy="21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Arial"/>
                <a:buNone/>
              </a:pPr>
              <a:r>
                <a:rPr lang="en-US" sz="9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INDIANA UNIVERSITY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4" name="Google Shape;24;p10" descr="Picture 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3819" y="4514843"/>
            <a:ext cx="684581" cy="751839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0"/>
          <p:cNvSpPr txBox="1">
            <a:spLocks noGrp="1"/>
          </p:cNvSpPr>
          <p:nvPr>
            <p:ph type="sldNum" idx="12"/>
          </p:nvPr>
        </p:nvSpPr>
        <p:spPr>
          <a:xfrm>
            <a:off x="8241697" y="4772455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body" idx="2"/>
          </p:nvPr>
        </p:nvSpPr>
        <p:spPr>
          <a:xfrm>
            <a:off x="525303" y="1196927"/>
            <a:ext cx="8055480" cy="3224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Arial"/>
              <a:buChar char="▪"/>
              <a:defRPr sz="1800" b="0">
                <a:solidFill>
                  <a:srgbClr val="404041"/>
                </a:solidFill>
              </a:defRPr>
            </a:lvl1pPr>
            <a:lvl2pPr marL="914400" lvl="1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600"/>
              <a:buFont typeface="Arial"/>
              <a:buChar char="•"/>
              <a:defRPr sz="1600" b="0">
                <a:solidFill>
                  <a:srgbClr val="404041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400"/>
              <a:buFont typeface="Arial"/>
              <a:buChar char="•"/>
              <a:defRPr sz="1400" b="0">
                <a:solidFill>
                  <a:srgbClr val="404041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400"/>
              <a:buFont typeface="Arial"/>
              <a:buChar char="•"/>
              <a:defRPr sz="1400" b="0">
                <a:solidFill>
                  <a:srgbClr val="404041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400"/>
              <a:buFont typeface="Arial"/>
              <a:buChar char="•"/>
              <a:defRPr sz="1400" b="0">
                <a:solidFill>
                  <a:srgbClr val="40404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6A6A6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6A6A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6A6A6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6A6A6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37226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rgbClr val="660B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itle 13"/>
          <p:cNvSpPr>
            <a:spLocks noGrp="1"/>
          </p:cNvSpPr>
          <p:nvPr>
            <p:ph type="title" hasCustomPrompt="1"/>
          </p:nvPr>
        </p:nvSpPr>
        <p:spPr>
          <a:xfrm>
            <a:off x="506694" y="2274522"/>
            <a:ext cx="6802482" cy="656910"/>
          </a:xfrm>
        </p:spPr>
        <p:txBody>
          <a:bodyPr anchor="ctr">
            <a:noAutofit/>
          </a:bodyPr>
          <a:lstStyle>
            <a:lvl1pPr>
              <a:defRPr sz="4000" b="1" i="0" spc="0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526131" y="2031339"/>
            <a:ext cx="3700462" cy="252412"/>
          </a:xfrm>
        </p:spPr>
        <p:txBody>
          <a:bodyPr anchor="ctr">
            <a:noAutofit/>
          </a:bodyPr>
          <a:lstStyle>
            <a:lvl1pPr marL="0" indent="0">
              <a:buNone/>
              <a:defRPr sz="1400" b="1" i="0" spc="50" baseline="0">
                <a:solidFill>
                  <a:srgbClr val="A6A6A6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SECTION NUMBER OR SUBTITLE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-14942" y="2032000"/>
            <a:ext cx="148614" cy="836706"/>
          </a:xfrm>
          <a:prstGeom prst="rect">
            <a:avLst/>
          </a:prstGeom>
          <a:solidFill>
            <a:srgbClr val="99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854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29827" y="759070"/>
            <a:ext cx="8004391" cy="699065"/>
          </a:xfrm>
        </p:spPr>
        <p:txBody>
          <a:bodyPr>
            <a:normAutofit/>
          </a:bodyPr>
          <a:lstStyle>
            <a:lvl1pPr>
              <a:defRPr sz="3000" b="1" i="0" cap="none" spc="0">
                <a:solidFill>
                  <a:srgbClr val="40404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957832"/>
            <a:ext cx="82664" cy="387197"/>
          </a:xfrm>
          <a:prstGeom prst="rect">
            <a:avLst/>
          </a:prstGeom>
          <a:solidFill>
            <a:srgbClr val="99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4833956" y="284947"/>
            <a:ext cx="3700462" cy="252412"/>
          </a:xfrm>
        </p:spPr>
        <p:txBody>
          <a:bodyPr>
            <a:noAutofit/>
          </a:bodyPr>
          <a:lstStyle>
            <a:lvl1pPr marL="0" indent="0" algn="r">
              <a:buNone/>
              <a:defRPr sz="1100" b="0" i="0" spc="0" baseline="0">
                <a:solidFill>
                  <a:srgbClr val="A6A6A6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SECTION TITLE OR SUBTITLE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3556000" y="354105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518824" y="1629404"/>
            <a:ext cx="8015594" cy="2810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+mj-lt"/>
              <a:buAutoNum type="arabicPeriod"/>
              <a:tabLst/>
              <a:defRPr sz="1800">
                <a:solidFill>
                  <a:srgbClr val="404041"/>
                </a:solidFill>
                <a:latin typeface="Arial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subtitle style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30788" y="4661517"/>
            <a:ext cx="9228667" cy="528963"/>
            <a:chOff x="-30788" y="4661517"/>
            <a:chExt cx="9228667" cy="528963"/>
          </a:xfrm>
        </p:grpSpPr>
        <p:sp>
          <p:nvSpPr>
            <p:cNvPr id="14" name="Rectangle 13"/>
            <p:cNvSpPr/>
            <p:nvPr userDrawn="1"/>
          </p:nvSpPr>
          <p:spPr>
            <a:xfrm>
              <a:off x="-30788" y="4734807"/>
              <a:ext cx="9228667" cy="455673"/>
            </a:xfrm>
            <a:prstGeom prst="rect">
              <a:avLst/>
            </a:prstGeom>
            <a:solidFill>
              <a:srgbClr val="69030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635303" y="4661517"/>
              <a:ext cx="387197" cy="528963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15" descr="tab-rgb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798" y="4726863"/>
              <a:ext cx="258207" cy="327725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 userDrawn="1"/>
          </p:nvSpPr>
          <p:spPr>
            <a:xfrm>
              <a:off x="1030972" y="4823737"/>
              <a:ext cx="3613600" cy="2308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900" dirty="0">
                  <a:solidFill>
                    <a:srgbClr val="FFFFFF"/>
                  </a:solidFill>
                </a:rPr>
                <a:t>INDIANA UNIVERSITY BLOOMINGTON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82060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5303" y="464386"/>
            <a:ext cx="4560579" cy="7793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3000" b="1" i="0" spc="0">
                <a:solidFill>
                  <a:srgbClr val="40404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525303" y="1629405"/>
            <a:ext cx="4560579" cy="27923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1pPr>
            <a:lvl2pPr marL="742950" indent="-28575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2pPr>
            <a:lvl3pPr marL="1143000" indent="-22860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3pPr>
            <a:lvl4pPr marL="1600200" indent="-22860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4pPr>
            <a:lvl5pPr marL="2057400" indent="-22860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5573058" y="0"/>
            <a:ext cx="3570941" cy="51435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0" y="486799"/>
            <a:ext cx="82664" cy="387197"/>
          </a:xfrm>
          <a:prstGeom prst="rect">
            <a:avLst/>
          </a:prstGeom>
          <a:solidFill>
            <a:srgbClr val="99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635303" y="4661517"/>
            <a:ext cx="387197" cy="528963"/>
            <a:chOff x="635303" y="4661517"/>
            <a:chExt cx="387197" cy="528963"/>
          </a:xfrm>
        </p:grpSpPr>
        <p:sp>
          <p:nvSpPr>
            <p:cNvPr id="11" name="Rectangle 10"/>
            <p:cNvSpPr/>
            <p:nvPr userDrawn="1"/>
          </p:nvSpPr>
          <p:spPr>
            <a:xfrm>
              <a:off x="635303" y="4661517"/>
              <a:ext cx="387197" cy="528963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 descr="tab-rgb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798" y="4726863"/>
              <a:ext cx="258207" cy="3277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: black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23348" y="759070"/>
            <a:ext cx="8004409" cy="699065"/>
          </a:xfrm>
        </p:spPr>
        <p:txBody>
          <a:bodyPr>
            <a:normAutofit/>
          </a:bodyPr>
          <a:lstStyle>
            <a:lvl1pPr>
              <a:defRPr sz="3000" b="1" i="0" cap="none" spc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3348" y="1630404"/>
            <a:ext cx="8011069" cy="2818769"/>
          </a:xfrm>
        </p:spPr>
        <p:txBody>
          <a:bodyPr>
            <a:normAutofit/>
          </a:bodyPr>
          <a:lstStyle>
            <a:lvl1pPr marL="342900" indent="-342900" algn="l">
              <a:lnSpc>
                <a:spcPct val="100000"/>
              </a:lnSpc>
              <a:buFont typeface="+mj-lt"/>
              <a:buAutoNum type="arabicPeriod"/>
              <a:defRPr sz="1800" spc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3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4833956" y="284947"/>
            <a:ext cx="3700462" cy="252412"/>
          </a:xfrm>
        </p:spPr>
        <p:txBody>
          <a:bodyPr>
            <a:noAutofit/>
          </a:bodyPr>
          <a:lstStyle>
            <a:lvl1pPr marL="0" indent="0" algn="r">
              <a:buNone/>
              <a:defRPr sz="1100" b="0" i="0" spc="0" baseline="0">
                <a:solidFill>
                  <a:srgbClr val="A6A6A6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SECTION TITLE OR SUBTITLE</a:t>
            </a:r>
          </a:p>
        </p:txBody>
      </p:sp>
      <p:sp>
        <p:nvSpPr>
          <p:cNvPr id="23" name="Rectangle 22"/>
          <p:cNvSpPr/>
          <p:nvPr userDrawn="1"/>
        </p:nvSpPr>
        <p:spPr>
          <a:xfrm>
            <a:off x="0" y="957832"/>
            <a:ext cx="82664" cy="387197"/>
          </a:xfrm>
          <a:prstGeom prst="rect">
            <a:avLst/>
          </a:prstGeom>
          <a:solidFill>
            <a:srgbClr val="99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-30788" y="4661517"/>
            <a:ext cx="9228667" cy="528963"/>
            <a:chOff x="-30788" y="4661517"/>
            <a:chExt cx="9228667" cy="52896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-30788" y="4734807"/>
              <a:ext cx="9228667" cy="455673"/>
            </a:xfrm>
            <a:prstGeom prst="rect">
              <a:avLst/>
            </a:prstGeom>
            <a:solidFill>
              <a:srgbClr val="69030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35303" y="4661517"/>
              <a:ext cx="387197" cy="528963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 descr="tab-rgb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798" y="4726863"/>
              <a:ext cx="258207" cy="327725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 userDrawn="1"/>
          </p:nvSpPr>
          <p:spPr>
            <a:xfrm>
              <a:off x="1030972" y="4823737"/>
              <a:ext cx="3613600" cy="2308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900" dirty="0">
                  <a:solidFill>
                    <a:srgbClr val="FFFFFF"/>
                  </a:solidFill>
                </a:rPr>
                <a:t>INDIANA UNIVERSITY BLOOMINGTON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: black">
    <p:bg>
      <p:bgPr>
        <a:solidFill>
          <a:srgbClr val="25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30124" y="464386"/>
            <a:ext cx="4560579" cy="7793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3000" b="1" i="0" spc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530124" y="1629404"/>
            <a:ext cx="4560579" cy="28014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1pPr>
            <a:lvl2pPr marL="742950" indent="-28575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2pPr>
            <a:lvl3pPr marL="1143000" indent="-22860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3pPr>
            <a:lvl4pPr marL="1600200" indent="-22860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4pPr>
            <a:lvl5pPr marL="2057400" indent="-22860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5564909" y="0"/>
            <a:ext cx="3570941" cy="5143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-15847" y="486799"/>
            <a:ext cx="82664" cy="387197"/>
          </a:xfrm>
          <a:prstGeom prst="rect">
            <a:avLst/>
          </a:prstGeom>
          <a:solidFill>
            <a:srgbClr val="99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635303" y="4661517"/>
            <a:ext cx="387197" cy="528963"/>
            <a:chOff x="635303" y="4661517"/>
            <a:chExt cx="387197" cy="52896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635303" y="4661517"/>
              <a:ext cx="387197" cy="528963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tab-rgb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798" y="4726863"/>
              <a:ext cx="258207" cy="3277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4336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footer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-30788" y="4661517"/>
            <a:ext cx="9228667" cy="528963"/>
            <a:chOff x="-30788" y="4661517"/>
            <a:chExt cx="9228667" cy="528963"/>
          </a:xfrm>
        </p:grpSpPr>
        <p:sp>
          <p:nvSpPr>
            <p:cNvPr id="9" name="Rectangle 8"/>
            <p:cNvSpPr/>
            <p:nvPr userDrawn="1"/>
          </p:nvSpPr>
          <p:spPr>
            <a:xfrm>
              <a:off x="-30788" y="4734807"/>
              <a:ext cx="9228667" cy="455673"/>
            </a:xfrm>
            <a:prstGeom prst="rect">
              <a:avLst/>
            </a:prstGeom>
            <a:solidFill>
              <a:srgbClr val="69030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635303" y="4661517"/>
              <a:ext cx="387197" cy="528963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 descr="tab-rgb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798" y="4726863"/>
              <a:ext cx="258207" cy="327725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 userDrawn="1"/>
          </p:nvSpPr>
          <p:spPr>
            <a:xfrm>
              <a:off x="1030972" y="4823737"/>
              <a:ext cx="3613600" cy="2308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900" dirty="0">
                  <a:solidFill>
                    <a:srgbClr val="FFFFFF"/>
                  </a:solidFill>
                </a:rPr>
                <a:t>INDIANA UNIVERSITY BLOOMINGTON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5652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footer: black">
    <p:bg>
      <p:bgPr>
        <a:solidFill>
          <a:srgbClr val="25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-30788" y="4661517"/>
            <a:ext cx="9228667" cy="528963"/>
            <a:chOff x="-30788" y="4661517"/>
            <a:chExt cx="9228667" cy="52896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-30788" y="4734807"/>
              <a:ext cx="9228667" cy="455673"/>
            </a:xfrm>
            <a:prstGeom prst="rect">
              <a:avLst/>
            </a:prstGeom>
            <a:solidFill>
              <a:srgbClr val="69030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35303" y="4661517"/>
              <a:ext cx="387197" cy="528963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 descr="tab-rgb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798" y="4726863"/>
              <a:ext cx="258207" cy="327725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 userDrawn="1"/>
          </p:nvSpPr>
          <p:spPr>
            <a:xfrm>
              <a:off x="1030972" y="4823737"/>
              <a:ext cx="3613600" cy="2308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900" dirty="0">
                  <a:solidFill>
                    <a:srgbClr val="FFFFFF"/>
                  </a:solidFill>
                </a:rPr>
                <a:t>INDIANA UNIVERSITY BLOOMINGTON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7036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with IUPUI lockup">
    <p:bg>
      <p:bgPr>
        <a:solidFill>
          <a:srgbClr val="6903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 userDrawn="1">
            <p:ph idx="1"/>
          </p:nvPr>
        </p:nvSpPr>
        <p:spPr>
          <a:xfrm>
            <a:off x="536602" y="680397"/>
            <a:ext cx="7859185" cy="27216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-15847" y="680397"/>
            <a:ext cx="82664" cy="387197"/>
          </a:xfrm>
          <a:prstGeom prst="rect">
            <a:avLst/>
          </a:prstGeom>
          <a:solidFill>
            <a:srgbClr val="99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631042" y="4235585"/>
            <a:ext cx="536130" cy="922081"/>
          </a:xfrm>
          <a:prstGeom prst="rect">
            <a:avLst/>
          </a:prstGeom>
          <a:solidFill>
            <a:srgbClr val="99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8D10E6-FF8A-CC4E-B6D5-BFBD2D0FEC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1083" t="-148" r="-1556" b="28718"/>
          <a:stretch/>
        </p:blipFill>
        <p:spPr>
          <a:xfrm>
            <a:off x="1240484" y="4147274"/>
            <a:ext cx="4622227" cy="457200"/>
          </a:xfrm>
          <a:prstGeom prst="rect">
            <a:avLst/>
          </a:prstGeom>
        </p:spPr>
      </p:pic>
      <p:pic>
        <p:nvPicPr>
          <p:cNvPr id="13" name="Picture 12" descr="tab-rgb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345" y="4326066"/>
            <a:ext cx="357525" cy="45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661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1892" y="634604"/>
            <a:ext cx="6802482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1892" y="1589938"/>
            <a:ext cx="6802482" cy="32152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69" r:id="rId1"/>
    <p:sldLayoutId id="2147493467" r:id="rId2"/>
    <p:sldLayoutId id="2147493472" r:id="rId3"/>
    <p:sldLayoutId id="2147493457" r:id="rId4"/>
    <p:sldLayoutId id="2147493456" r:id="rId5"/>
    <p:sldLayoutId id="2147493474" r:id="rId6"/>
    <p:sldLayoutId id="2147493475" r:id="rId7"/>
    <p:sldLayoutId id="2147493476" r:id="rId8"/>
    <p:sldLayoutId id="2147493477" r:id="rId9"/>
    <p:sldLayoutId id="2147493478" r:id="rId10"/>
  </p:sldLayoutIdLst>
  <p:txStyles>
    <p:titleStyle>
      <a:lvl1pPr algn="l" defTabSz="457200" rtl="0" eaLnBrk="1" latinLnBrk="0" hangingPunct="1">
        <a:spcBef>
          <a:spcPct val="0"/>
        </a:spcBef>
        <a:buNone/>
        <a:defRPr sz="3200" b="1" i="0" kern="100" spc="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Clr>
          <a:schemeClr val="tx1">
            <a:lumMod val="50000"/>
            <a:lumOff val="50000"/>
          </a:schemeClr>
        </a:buClr>
        <a:buSzPct val="100000"/>
        <a:buFont typeface="Wingdings" charset="2"/>
        <a:buChar char="§"/>
        <a:defRPr sz="1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Font typeface="Arial"/>
        <a:buChar char="–"/>
        <a:defRPr sz="1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Font typeface="Arial"/>
        <a:buChar char="•"/>
        <a:defRPr sz="18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Font typeface="Arial"/>
        <a:buChar char="–"/>
        <a:defRPr sz="18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Font typeface="Arial"/>
        <a:buChar char="»"/>
        <a:defRPr sz="18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indawi.com/journals/amse/2020/1574350/" TargetMode="External"/><Relationship Id="rId2" Type="http://schemas.openxmlformats.org/officeDocument/2006/relationships/hyperlink" Target="https://pyimagesearch.com/2021/07/26/pytorch-image-classification-with-pre-trained-networks/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arxiv.org/pdf/1807.11164v1.pdf" TargetMode="External"/><Relationship Id="rId5" Type="http://schemas.openxmlformats.org/officeDocument/2006/relationships/hyperlink" Target="https://pytorch.org/hub/nvidia_deeplearningexamples_efficientnet/#:~:text=EfficientNet%20is%20an%20image%20classification,EfficientNet%2DWideSE%2DB4%20models" TargetMode="External"/><Relationship Id="rId4" Type="http://schemas.openxmlformats.org/officeDocument/2006/relationships/hyperlink" Target="https://towardsdatascience.com/4-ways-to-improve-class-imbalance-for-image-data-9adec8f390f1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694" y="2457350"/>
            <a:ext cx="7734221" cy="671611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Calibri" panose="020F0502020204030204" pitchFamily="34" charset="0"/>
              </a:rPr>
              <a:t>WELD CLASSIFICATION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latin typeface="+mj-lt"/>
                <a:cs typeface="Calibri" panose="020F0502020204030204" pitchFamily="34" charset="0"/>
              </a:rPr>
              <a:t>INDIANA UNIVERSITY BLOOMINGTON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30694" y="1962640"/>
            <a:ext cx="7734222" cy="252412"/>
          </a:xfrm>
        </p:spPr>
        <p:txBody>
          <a:bodyPr/>
          <a:lstStyle/>
          <a:p>
            <a:r>
              <a:rPr lang="en-US" sz="1600" dirty="0">
                <a:latin typeface="+mj-lt"/>
                <a:cs typeface="Calibri" panose="020F0502020204030204" pitchFamily="34" charset="0"/>
              </a:rPr>
              <a:t>INTELLIGENT SYSTEMS ENGINEERING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E4FCB6-5400-5F5B-EA2B-7865C8230849}"/>
              </a:ext>
            </a:extLst>
          </p:cNvPr>
          <p:cNvSpPr txBox="1"/>
          <p:nvPr/>
        </p:nvSpPr>
        <p:spPr>
          <a:xfrm>
            <a:off x="6957610" y="4028136"/>
            <a:ext cx="19958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+mj-lt"/>
                <a:cs typeface="Calibri" panose="020F0502020204030204" pitchFamily="34" charset="0"/>
              </a:rPr>
              <a:t>Abhisek Panigrahi</a:t>
            </a:r>
          </a:p>
          <a:p>
            <a:r>
              <a:rPr lang="en-US" sz="1400" dirty="0">
                <a:solidFill>
                  <a:schemeClr val="bg1"/>
                </a:solidFill>
                <a:latin typeface="+mj-lt"/>
                <a:cs typeface="Calibri" panose="020F0502020204030204" pitchFamily="34" charset="0"/>
              </a:rPr>
              <a:t>Abhijit Nayak</a:t>
            </a:r>
          </a:p>
          <a:p>
            <a:r>
              <a:rPr lang="en-US" sz="1400" dirty="0">
                <a:solidFill>
                  <a:schemeClr val="bg1"/>
                </a:solidFill>
                <a:latin typeface="+mj-lt"/>
                <a:cs typeface="Calibri" panose="020F0502020204030204" pitchFamily="34" charset="0"/>
              </a:rPr>
              <a:t>Pratap Roy Choudhury</a:t>
            </a:r>
          </a:p>
          <a:p>
            <a:r>
              <a:rPr lang="en-US" sz="1400" dirty="0">
                <a:solidFill>
                  <a:schemeClr val="bg1"/>
                </a:solidFill>
                <a:latin typeface="+mj-lt"/>
                <a:cs typeface="Calibri" panose="020F0502020204030204" pitchFamily="34" charset="0"/>
              </a:rPr>
              <a:t>Shubham Mohapatra</a:t>
            </a:r>
          </a:p>
        </p:txBody>
      </p:sp>
    </p:spTree>
    <p:extLst>
      <p:ext uri="{BB962C8B-B14F-4D97-AF65-F5344CB8AC3E}">
        <p14:creationId xmlns:p14="http://schemas.microsoft.com/office/powerpoint/2010/main" val="919017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FEE69-95BD-4058-EE64-E163FA7B64A2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569912" y="408781"/>
            <a:ext cx="8004175" cy="700088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Results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0581FD-7F5B-C1D9-017A-D569DC7C8275}"/>
              </a:ext>
            </a:extLst>
          </p:cNvPr>
          <p:cNvSpPr txBox="1"/>
          <p:nvPr/>
        </p:nvSpPr>
        <p:spPr>
          <a:xfrm>
            <a:off x="569912" y="932397"/>
            <a:ext cx="70294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Training loss Comparison of ResNet50 and ShuffleNetV2 with all optimizers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D53B3B81-B2B2-D5AD-05DA-222759444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02" y="1270951"/>
            <a:ext cx="8139585" cy="339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085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B9E69-1B08-2608-DA45-8F5B355C5DCC}"/>
              </a:ext>
            </a:extLst>
          </p:cNvPr>
          <p:cNvSpPr txBox="1">
            <a:spLocks/>
          </p:cNvSpPr>
          <p:nvPr/>
        </p:nvSpPr>
        <p:spPr>
          <a:xfrm>
            <a:off x="569912" y="408781"/>
            <a:ext cx="8004175" cy="7000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i="0" kern="100" spc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Results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AC85656F-14B2-0559-52BB-8EF27ECA0A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1302977"/>
              </p:ext>
            </p:extLst>
          </p:nvPr>
        </p:nvGraphicFramePr>
        <p:xfrm>
          <a:off x="786465" y="2378341"/>
          <a:ext cx="7534575" cy="20222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5986">
                  <a:extLst>
                    <a:ext uri="{9D8B030D-6E8A-4147-A177-3AD203B41FA5}">
                      <a16:colId xmlns:a16="http://schemas.microsoft.com/office/drawing/2014/main" val="2027022040"/>
                    </a:ext>
                  </a:extLst>
                </a:gridCol>
                <a:gridCol w="1855448">
                  <a:extLst>
                    <a:ext uri="{9D8B030D-6E8A-4147-A177-3AD203B41FA5}">
                      <a16:colId xmlns:a16="http://schemas.microsoft.com/office/drawing/2014/main" val="1084342873"/>
                    </a:ext>
                  </a:extLst>
                </a:gridCol>
                <a:gridCol w="1023635">
                  <a:extLst>
                    <a:ext uri="{9D8B030D-6E8A-4147-A177-3AD203B41FA5}">
                      <a16:colId xmlns:a16="http://schemas.microsoft.com/office/drawing/2014/main" val="2543904116"/>
                    </a:ext>
                  </a:extLst>
                </a:gridCol>
                <a:gridCol w="1339753">
                  <a:extLst>
                    <a:ext uri="{9D8B030D-6E8A-4147-A177-3AD203B41FA5}">
                      <a16:colId xmlns:a16="http://schemas.microsoft.com/office/drawing/2014/main" val="1826191714"/>
                    </a:ext>
                  </a:extLst>
                </a:gridCol>
                <a:gridCol w="1339753">
                  <a:extLst>
                    <a:ext uri="{9D8B030D-6E8A-4147-A177-3AD203B41FA5}">
                      <a16:colId xmlns:a16="http://schemas.microsoft.com/office/drawing/2014/main" val="1653772565"/>
                    </a:ext>
                  </a:extLst>
                </a:gridCol>
              </a:tblGrid>
              <a:tr h="544454">
                <a:tc>
                  <a:txBody>
                    <a:bodyPr/>
                    <a:lstStyle/>
                    <a:p>
                      <a:pPr lvl="0" algn="ctr"/>
                      <a:r>
                        <a:rPr lang="en-US" sz="1050" dirty="0"/>
                        <a:t>Model (</a:t>
                      </a:r>
                      <a:r>
                        <a:rPr lang="en-US" sz="1050" dirty="0" err="1"/>
                        <a:t>lr</a:t>
                      </a:r>
                      <a:r>
                        <a:rPr lang="en-US" sz="1050" dirty="0"/>
                        <a:t> -&gt; 0.01, batch size -&gt; 32, epochs -&gt; 20)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50" dirty="0"/>
                        <a:t>Optimizer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50" dirty="0"/>
                        <a:t>Training loss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50" dirty="0"/>
                        <a:t>Test 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dirty="0"/>
                        <a:t>Avg. Training Time per Epoch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4420850"/>
                  </a:ext>
                </a:extLst>
              </a:tr>
              <a:tr h="311116">
                <a:tc>
                  <a:txBody>
                    <a:bodyPr/>
                    <a:lstStyle/>
                    <a:p>
                      <a:r>
                        <a:rPr lang="en-US" sz="1200" dirty="0"/>
                        <a:t>Resnet 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Adam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83%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50 sec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5035262"/>
                  </a:ext>
                </a:extLst>
              </a:tr>
              <a:tr h="54445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Resnet 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SGD(momentum  -&gt; 0.5)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0.007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55 sec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817060"/>
                  </a:ext>
                </a:extLst>
              </a:tr>
              <a:tr h="311116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Resnet 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RMSProp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73%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 minute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3380450"/>
                  </a:ext>
                </a:extLst>
              </a:tr>
              <a:tr h="311116">
                <a:tc>
                  <a:txBody>
                    <a:bodyPr/>
                    <a:lstStyle/>
                    <a:p>
                      <a:r>
                        <a:rPr lang="en-US" sz="1200" dirty="0"/>
                        <a:t>ShuffleNetV2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AdaBound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0.008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45 sec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435966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3D60021-38A8-2CC0-2491-F4AB1FB7EACD}"/>
              </a:ext>
            </a:extLst>
          </p:cNvPr>
          <p:cNvSpPr txBox="1"/>
          <p:nvPr/>
        </p:nvSpPr>
        <p:spPr>
          <a:xfrm>
            <a:off x="636228" y="1102578"/>
            <a:ext cx="793785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AdaBound on ShuffleNet V2 and SGD (momentum) on ResNet50 have the best convergence rate.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ShuffleNet V2 with AdaBound has the fastest average training time per epoch.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ShuffleNet V2 with AdaBound has the best generalization with a 100% test accuracy.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Adam and RMSprop have the worst convergence and generalization rate.</a:t>
            </a:r>
          </a:p>
        </p:txBody>
      </p:sp>
    </p:spTree>
    <p:extLst>
      <p:ext uri="{BB962C8B-B14F-4D97-AF65-F5344CB8AC3E}">
        <p14:creationId xmlns:p14="http://schemas.microsoft.com/office/powerpoint/2010/main" val="3026898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FEE69-95BD-4058-EE64-E163FA7B64A2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569912" y="408781"/>
            <a:ext cx="8004175" cy="700088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14111E-2AA0-4477-0A61-F2EA0C2EDCCF}"/>
              </a:ext>
            </a:extLst>
          </p:cNvPr>
          <p:cNvSpPr txBox="1"/>
          <p:nvPr/>
        </p:nvSpPr>
        <p:spPr>
          <a:xfrm>
            <a:off x="642026" y="1238655"/>
            <a:ext cx="766539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Importance of automatic weld 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We could achieve a very good accuracy with SGD with momentum and Shufflenet</a:t>
            </a:r>
            <a:r>
              <a:rPr lang="en-US" sz="1400" dirty="0">
                <a:solidFill>
                  <a:schemeClr val="bg1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V2</a:t>
            </a:r>
            <a:endParaRPr lang="en-US" sz="1400" dirty="0">
              <a:solidFill>
                <a:schemeClr val="bg1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We also saw that ShuffleNetV2 model with AdaBound optimizer had fastest training time, best convergence and generalization rate followed by ResNet50 with SGD (momentum) optimizer.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5031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FEE69-95BD-4058-EE64-E163FA7B64A2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569912" y="408781"/>
            <a:ext cx="8004175" cy="700088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References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0581FD-7F5B-C1D9-017A-D569DC7C8275}"/>
              </a:ext>
            </a:extLst>
          </p:cNvPr>
          <p:cNvSpPr txBox="1"/>
          <p:nvPr/>
        </p:nvSpPr>
        <p:spPr>
          <a:xfrm>
            <a:off x="569912" y="1162051"/>
            <a:ext cx="7076028" cy="3380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960"/>
              </a:spcAft>
            </a:pPr>
            <a:r>
              <a:rPr lang="en-US" sz="1200" b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[1] Adrian </a:t>
            </a:r>
            <a:r>
              <a:rPr lang="en-US" sz="1200" b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Rosebrock</a:t>
            </a:r>
            <a:r>
              <a:rPr lang="en-US" sz="1200" b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en-US" sz="1200" b="0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(2021, July 26). “PyTorch image classification with pre-trained networks.</a:t>
            </a:r>
            <a:r>
              <a:rPr lang="en-US" sz="1200" b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” </a:t>
            </a:r>
            <a:r>
              <a:rPr lang="en-US" sz="1200" b="1" u="sng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https://pyimagesearch.com/2021/07/26/pytorch-image-classification-with-pre-trained-networks/</a:t>
            </a:r>
            <a:endParaRPr lang="en-US" sz="12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spcBef>
                <a:spcPts val="0"/>
              </a:spcBef>
              <a:spcAft>
                <a:spcPts val="960"/>
              </a:spcAft>
            </a:pPr>
            <a:r>
              <a:rPr lang="en-US" sz="1200" b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[2] </a:t>
            </a:r>
            <a:r>
              <a:rPr lang="en-US" sz="1200" b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Chiraz</a:t>
            </a:r>
            <a:r>
              <a:rPr lang="en-US" sz="1200" b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200" b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Ajmi</a:t>
            </a:r>
            <a:r>
              <a:rPr lang="en-US" sz="1200" b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Juan Zapata, Sabra </a:t>
            </a:r>
            <a:r>
              <a:rPr lang="en-US" sz="1200" b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Elferchichi</a:t>
            </a:r>
            <a:r>
              <a:rPr lang="en-US" sz="1200" b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200" b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Abderrahmen</a:t>
            </a:r>
            <a:r>
              <a:rPr lang="en-US" sz="1200" b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200" b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Zaafouri</a:t>
            </a:r>
            <a:r>
              <a:rPr lang="en-US" sz="1200" b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200" b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Kaouther</a:t>
            </a:r>
            <a:r>
              <a:rPr lang="en-US" sz="1200" b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200" b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Laabidi</a:t>
            </a:r>
            <a:r>
              <a:rPr lang="en-US" sz="1200" b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(2020, August 14). “Deep Learning Technology for Weld Defects Classification Based on Transfer Learning and Activation Features.” </a:t>
            </a:r>
            <a:r>
              <a:rPr lang="en-US" sz="1200" b="1" u="sng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https://www.hindawi.com/journals/amse/2020/1574350/</a:t>
            </a:r>
            <a:endParaRPr lang="en-US" sz="12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spcBef>
                <a:spcPts val="0"/>
              </a:spcBef>
              <a:spcAft>
                <a:spcPts val="960"/>
              </a:spcAft>
            </a:pPr>
            <a:r>
              <a:rPr lang="en-US" sz="1200" b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[3] Emily </a:t>
            </a:r>
            <a:r>
              <a:rPr lang="en-US" sz="1200" b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Potyraj</a:t>
            </a:r>
            <a:r>
              <a:rPr lang="en-US" sz="1200" b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(Watkins). (2021, March 8). “4 Ways to Improve Class Imbalance for Image Data.” </a:t>
            </a:r>
            <a:r>
              <a:rPr lang="en-US" sz="1200" b="0" u="sng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https://towardsdatascience.com/4-ways-to-improve-class-imbalance-for-image-data-9adec8f390f1</a:t>
            </a:r>
            <a:endParaRPr lang="en-US" sz="12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spcBef>
                <a:spcPts val="0"/>
              </a:spcBef>
              <a:spcAft>
                <a:spcPts val="240"/>
              </a:spcAft>
            </a:pPr>
            <a:r>
              <a:rPr lang="en-US" sz="1200" b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[4] EfficientNet by NVIDIA.</a:t>
            </a:r>
            <a:endParaRPr lang="en-US" sz="12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spcBef>
                <a:spcPts val="0"/>
              </a:spcBef>
              <a:spcAft>
                <a:spcPts val="960"/>
              </a:spcAft>
            </a:pPr>
            <a:r>
              <a:rPr lang="en-US" sz="1200" b="1" u="sng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https://pytorch.org/hub/nvidia_deeplearningexamples_efficientnet/#:~:text=EfficientNet%20is%20an%20image%20classification,EfficientNet%2DWideSE%2DB4%20models</a:t>
            </a:r>
            <a:endParaRPr lang="en-US" sz="1200" b="1" u="sng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spcBef>
                <a:spcPts val="0"/>
              </a:spcBef>
              <a:spcAft>
                <a:spcPts val="960"/>
              </a:spcAft>
            </a:pPr>
            <a:r>
              <a:rPr lang="en-US" sz="1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[5] https://arxiv.org/pdf/1807.11164v1.pdf</a:t>
            </a:r>
            <a:endParaRPr lang="en-US" sz="12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spcBef>
                <a:spcPts val="0"/>
              </a:spcBef>
              <a:spcAft>
                <a:spcPts val="960"/>
              </a:spcAft>
            </a:pPr>
            <a:r>
              <a:rPr lang="en-US" sz="1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[6] https://datagen.tech/guides/computer-vision/resnet-50/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72669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7"/>
          <p:cNvSpPr txBox="1">
            <a:spLocks noGrp="1"/>
          </p:cNvSpPr>
          <p:nvPr>
            <p:ph type="title"/>
          </p:nvPr>
        </p:nvSpPr>
        <p:spPr>
          <a:xfrm>
            <a:off x="529827" y="618694"/>
            <a:ext cx="8004393" cy="699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2400"/>
              <a:buFont typeface="Arial"/>
              <a:buNone/>
            </a:pPr>
            <a:endParaRPr/>
          </a:p>
        </p:txBody>
      </p:sp>
      <p:sp>
        <p:nvSpPr>
          <p:cNvPr id="114" name="Google Shape;114;p7"/>
          <p:cNvSpPr txBox="1">
            <a:spLocks noGrp="1"/>
          </p:cNvSpPr>
          <p:nvPr>
            <p:ph type="body" idx="1"/>
          </p:nvPr>
        </p:nvSpPr>
        <p:spPr>
          <a:xfrm>
            <a:off x="3740665" y="284946"/>
            <a:ext cx="4793754" cy="2524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 fontScale="92500" lnSpcReduction="10000"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0089"/>
              <a:buFont typeface="Arial"/>
              <a:buNone/>
            </a:pPr>
            <a:endParaRPr/>
          </a:p>
        </p:txBody>
      </p:sp>
      <p:sp>
        <p:nvSpPr>
          <p:cNvPr id="115" name="Google Shape;115;p7"/>
          <p:cNvSpPr txBox="1">
            <a:spLocks noGrp="1"/>
          </p:cNvSpPr>
          <p:nvPr>
            <p:ph type="body" idx="2"/>
          </p:nvPr>
        </p:nvSpPr>
        <p:spPr>
          <a:xfrm>
            <a:off x="525303" y="1317761"/>
            <a:ext cx="8055480" cy="31040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171450" lvl="0" indent="-57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Arial"/>
              <a:buNone/>
            </a:pPr>
            <a:endParaRPr/>
          </a:p>
        </p:txBody>
      </p:sp>
      <p:pic>
        <p:nvPicPr>
          <p:cNvPr id="116" name="Google Shape;116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90310"/>
            <a:ext cx="9144000" cy="46058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569912" y="424656"/>
            <a:ext cx="8004175" cy="700088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569912" y="1235076"/>
            <a:ext cx="8010525" cy="2819400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Introduction</a:t>
            </a:r>
          </a:p>
          <a:p>
            <a:r>
              <a:rPr lang="en-US" sz="1400" dirty="0">
                <a:solidFill>
                  <a:schemeClr val="bg1"/>
                </a:solidFill>
              </a:rPr>
              <a:t>Dataset</a:t>
            </a:r>
          </a:p>
          <a:p>
            <a:r>
              <a:rPr lang="en-US" sz="1400" dirty="0">
                <a:solidFill>
                  <a:schemeClr val="bg1"/>
                </a:solidFill>
              </a:rPr>
              <a:t>Approach</a:t>
            </a:r>
          </a:p>
          <a:p>
            <a:r>
              <a:rPr lang="en-US" sz="1400" dirty="0">
                <a:solidFill>
                  <a:schemeClr val="bg1"/>
                </a:solidFill>
              </a:rPr>
              <a:t>Result</a:t>
            </a:r>
          </a:p>
          <a:p>
            <a:r>
              <a:rPr lang="en-US" sz="1400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835830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569912" y="424656"/>
            <a:ext cx="8004175" cy="700088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569912" y="1235076"/>
            <a:ext cx="8010525" cy="1705442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n-lt"/>
              </a:rPr>
              <a:t>Image Classification refers to the task of identifying, to what categories the images belong to. The categories/classes could be binary or multiple classes as well.</a:t>
            </a:r>
          </a:p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400"/>
              </a:spcAft>
            </a:pPr>
            <a:r>
              <a:rPr lang="en-US" sz="16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What is weld classification?</a:t>
            </a:r>
          </a:p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400"/>
              </a:spcAft>
            </a:pPr>
            <a:r>
              <a:rPr lang="en-US" sz="1600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Difference between a good and bad welding</a:t>
            </a:r>
            <a:endParaRPr lang="en-US" sz="1600" dirty="0">
              <a:solidFill>
                <a:schemeClr val="bg1"/>
              </a:solidFill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927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FEE69-95BD-4058-EE64-E163FA7B64A2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569912" y="408781"/>
            <a:ext cx="8004175" cy="700088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Dataset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8C942B-15EF-38BD-90FB-3311B8D3ABF0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569912" y="1124744"/>
            <a:ext cx="8010525" cy="2143750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Kaggle </a:t>
            </a:r>
          </a:p>
          <a:p>
            <a:r>
              <a:rPr lang="en-US" sz="1400" dirty="0">
                <a:solidFill>
                  <a:schemeClr val="bg1"/>
                </a:solidFill>
              </a:rPr>
              <a:t>Train -&gt; 8930 (after augmentation); 209 (before augmentation) . Augmented train good images -&gt; 5430 and augmented train bad images -&gt; 3500; balanced dataset.</a:t>
            </a:r>
          </a:p>
          <a:p>
            <a:r>
              <a:rPr lang="en-US" sz="1400" dirty="0">
                <a:solidFill>
                  <a:schemeClr val="bg1"/>
                </a:solidFill>
              </a:rPr>
              <a:t>Test dataset -&gt; 30 images (15 good and 15 bad).</a:t>
            </a:r>
          </a:p>
          <a:p>
            <a:endParaRPr lang="en-US" sz="1600" dirty="0">
              <a:highlight>
                <a:srgbClr val="FFFF00"/>
              </a:highlight>
            </a:endParaRPr>
          </a:p>
        </p:txBody>
      </p:sp>
      <p:pic>
        <p:nvPicPr>
          <p:cNvPr id="7" name="Picture 6" descr="A close-up of a person's face&#10;&#10;Description automatically generated with medium confidence">
            <a:extLst>
              <a:ext uri="{FF2B5EF4-FFF2-40B4-BE49-F238E27FC236}">
                <a16:creationId xmlns:a16="http://schemas.microsoft.com/office/drawing/2014/main" id="{D133A121-4039-98DB-3411-CD3FCF6BA2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813" y="3112849"/>
            <a:ext cx="2736340" cy="1490209"/>
          </a:xfrm>
          <a:prstGeom prst="rect">
            <a:avLst/>
          </a:prstGeom>
        </p:spPr>
      </p:pic>
      <p:pic>
        <p:nvPicPr>
          <p:cNvPr id="11" name="Picture 10" descr="A picture containing building, stone, cement, concrete&#10;&#10;Description automatically generated">
            <a:extLst>
              <a:ext uri="{FF2B5EF4-FFF2-40B4-BE49-F238E27FC236}">
                <a16:creationId xmlns:a16="http://schemas.microsoft.com/office/drawing/2014/main" id="{E984C866-F1B9-17A5-EB7A-D349C86495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3872" y="3085821"/>
            <a:ext cx="2640215" cy="154426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3E695BF-2DBF-7A0F-4643-CEE436A70190}"/>
              </a:ext>
            </a:extLst>
          </p:cNvPr>
          <p:cNvSpPr txBox="1"/>
          <p:nvPr/>
        </p:nvSpPr>
        <p:spPr>
          <a:xfrm>
            <a:off x="1867711" y="2736715"/>
            <a:ext cx="1180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Good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D7E7D2-7A5F-DA33-831A-F9551676FD51}"/>
              </a:ext>
            </a:extLst>
          </p:cNvPr>
          <p:cNvSpPr txBox="1"/>
          <p:nvPr/>
        </p:nvSpPr>
        <p:spPr>
          <a:xfrm>
            <a:off x="6653719" y="2684834"/>
            <a:ext cx="1180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Bad</a:t>
            </a:r>
          </a:p>
        </p:txBody>
      </p:sp>
    </p:spTree>
    <p:extLst>
      <p:ext uri="{BB962C8B-B14F-4D97-AF65-F5344CB8AC3E}">
        <p14:creationId xmlns:p14="http://schemas.microsoft.com/office/powerpoint/2010/main" val="783407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FEE69-95BD-4058-EE64-E163FA7B64A2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569912" y="408781"/>
            <a:ext cx="8004175" cy="700088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Approach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8C942B-15EF-38BD-90FB-3311B8D3ABF0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569913" y="1162050"/>
            <a:ext cx="5310184" cy="2819400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Image Augmentation</a:t>
            </a:r>
          </a:p>
          <a:p>
            <a:r>
              <a:rPr lang="en-US" sz="1400" dirty="0">
                <a:solidFill>
                  <a:schemeClr val="bg1"/>
                </a:solidFill>
              </a:rPr>
              <a:t>Created Data Loaders</a:t>
            </a:r>
          </a:p>
          <a:p>
            <a:r>
              <a:rPr lang="en-US" sz="1400" dirty="0">
                <a:solidFill>
                  <a:schemeClr val="bg1"/>
                </a:solidFill>
              </a:rPr>
              <a:t>Transfer learning applied with Resnet 50 and ShufflenetV2</a:t>
            </a:r>
          </a:p>
          <a:p>
            <a:r>
              <a:rPr lang="en-US" sz="1400" dirty="0">
                <a:solidFill>
                  <a:schemeClr val="bg1"/>
                </a:solidFill>
              </a:rPr>
              <a:t>Optimizers used : Adam, SGD with momentum, RMSProp</a:t>
            </a:r>
          </a:p>
          <a:p>
            <a:r>
              <a:rPr lang="en-US" sz="1400" dirty="0">
                <a:solidFill>
                  <a:schemeClr val="bg1"/>
                </a:solidFill>
              </a:rPr>
              <a:t>Loss function : cross entropy loss</a:t>
            </a:r>
          </a:p>
          <a:p>
            <a:r>
              <a:rPr lang="en-US" sz="1400" dirty="0">
                <a:solidFill>
                  <a:schemeClr val="bg1"/>
                </a:solidFill>
              </a:rPr>
              <a:t>Inferences</a:t>
            </a:r>
          </a:p>
          <a:p>
            <a:endParaRPr lang="en-US" sz="1600" dirty="0">
              <a:solidFill>
                <a:schemeClr val="bg1"/>
              </a:solidFill>
            </a:endParaRPr>
          </a:p>
          <a:p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E07041D-839D-AC0E-9031-D06A3A4E3CA8}"/>
              </a:ext>
            </a:extLst>
          </p:cNvPr>
          <p:cNvSpPr/>
          <p:nvPr/>
        </p:nvSpPr>
        <p:spPr>
          <a:xfrm>
            <a:off x="6491284" y="575469"/>
            <a:ext cx="1471613" cy="533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1359202-407E-949E-732F-1EA60FD537DC}"/>
              </a:ext>
            </a:extLst>
          </p:cNvPr>
          <p:cNvSpPr/>
          <p:nvPr/>
        </p:nvSpPr>
        <p:spPr>
          <a:xfrm>
            <a:off x="6393655" y="2042319"/>
            <a:ext cx="1666875" cy="47625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Load Images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F65AD89-9AEF-C757-4051-5FFE815DEBA4}"/>
              </a:ext>
            </a:extLst>
          </p:cNvPr>
          <p:cNvSpPr/>
          <p:nvPr/>
        </p:nvSpPr>
        <p:spPr>
          <a:xfrm>
            <a:off x="6393654" y="1308003"/>
            <a:ext cx="1666875" cy="47625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Augmentation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8D144D7-2C87-9B7E-6771-C1E620A11770}"/>
              </a:ext>
            </a:extLst>
          </p:cNvPr>
          <p:cNvSpPr/>
          <p:nvPr/>
        </p:nvSpPr>
        <p:spPr>
          <a:xfrm>
            <a:off x="6153149" y="2783483"/>
            <a:ext cx="2147887" cy="47625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Transfer learning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C52EC3F-55DE-3F2C-C3AB-121539C8267B}"/>
              </a:ext>
            </a:extLst>
          </p:cNvPr>
          <p:cNvSpPr/>
          <p:nvPr/>
        </p:nvSpPr>
        <p:spPr>
          <a:xfrm>
            <a:off x="6153149" y="3452019"/>
            <a:ext cx="2147887" cy="47625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Classification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4E8614B-E5B0-5CA9-8504-BDE1F6D2A5C1}"/>
              </a:ext>
            </a:extLst>
          </p:cNvPr>
          <p:cNvSpPr/>
          <p:nvPr/>
        </p:nvSpPr>
        <p:spPr>
          <a:xfrm>
            <a:off x="6491286" y="4120555"/>
            <a:ext cx="1471613" cy="533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63201C0-A2A1-A299-B543-84C28A7EC007}"/>
              </a:ext>
            </a:extLst>
          </p:cNvPr>
          <p:cNvCxnSpPr>
            <a:stCxn id="4" idx="4"/>
            <a:endCxn id="6" idx="0"/>
          </p:cNvCxnSpPr>
          <p:nvPr/>
        </p:nvCxnSpPr>
        <p:spPr>
          <a:xfrm>
            <a:off x="7227091" y="1108869"/>
            <a:ext cx="1" cy="1991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DB2238B-8E49-1BA6-41A4-F7CB6263D08C}"/>
              </a:ext>
            </a:extLst>
          </p:cNvPr>
          <p:cNvCxnSpPr>
            <a:stCxn id="6" idx="2"/>
            <a:endCxn id="5" idx="0"/>
          </p:cNvCxnSpPr>
          <p:nvPr/>
        </p:nvCxnSpPr>
        <p:spPr>
          <a:xfrm>
            <a:off x="7227092" y="1784253"/>
            <a:ext cx="1" cy="2580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CA29FB0-CD2F-42B6-8393-C17E87D58F2C}"/>
              </a:ext>
            </a:extLst>
          </p:cNvPr>
          <p:cNvCxnSpPr>
            <a:stCxn id="5" idx="2"/>
            <a:endCxn id="7" idx="0"/>
          </p:cNvCxnSpPr>
          <p:nvPr/>
        </p:nvCxnSpPr>
        <p:spPr>
          <a:xfrm>
            <a:off x="7227093" y="2518569"/>
            <a:ext cx="0" cy="2649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3CD0AB1-2057-26EA-B525-64319639E7B9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7227093" y="3259733"/>
            <a:ext cx="0" cy="1922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A99FA6C-D6D6-BFD9-54B3-FB2FC00BCF03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7227093" y="3928269"/>
            <a:ext cx="0" cy="1990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47174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FEE69-95BD-4058-EE64-E163FA7B64A2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569912" y="408781"/>
            <a:ext cx="8004175" cy="700088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Augmentations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D49F455-2DA9-AF40-B79D-57995C10ADB9}"/>
              </a:ext>
            </a:extLst>
          </p:cNvPr>
          <p:cNvSpPr txBox="1">
            <a:spLocks/>
          </p:cNvSpPr>
          <p:nvPr/>
        </p:nvSpPr>
        <p:spPr>
          <a:xfrm>
            <a:off x="569912" y="1235076"/>
            <a:ext cx="8010525" cy="2819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bg1"/>
                </a:solidFill>
              </a:rPr>
              <a:t>Resize (128*128)</a:t>
            </a:r>
          </a:p>
          <a:p>
            <a:r>
              <a:rPr lang="en-US" sz="1400" dirty="0">
                <a:solidFill>
                  <a:schemeClr val="bg1"/>
                </a:solidFill>
              </a:rPr>
              <a:t>Rotation</a:t>
            </a:r>
          </a:p>
          <a:p>
            <a:r>
              <a:rPr lang="en-US" sz="1400" dirty="0">
                <a:solidFill>
                  <a:schemeClr val="bg1"/>
                </a:solidFill>
              </a:rPr>
              <a:t>Horizontal and Vertical Flip</a:t>
            </a:r>
          </a:p>
          <a:p>
            <a:r>
              <a:rPr lang="en-US" sz="1400" dirty="0">
                <a:solidFill>
                  <a:schemeClr val="bg1"/>
                </a:solidFill>
              </a:rPr>
              <a:t>ColorJitter with brightness and contrast</a:t>
            </a:r>
          </a:p>
          <a:p>
            <a:pPr marL="0" indent="0">
              <a:buNone/>
            </a:pP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4" name="Picture 3" descr="A picture containing close, dirty&#10;&#10;Description automatically generated">
            <a:extLst>
              <a:ext uri="{FF2B5EF4-FFF2-40B4-BE49-F238E27FC236}">
                <a16:creationId xmlns:a16="http://schemas.microsoft.com/office/drawing/2014/main" id="{9F5A6D3B-72E3-4F26-B6C4-66DE57E8E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4983" y="1304790"/>
            <a:ext cx="1608307" cy="1608307"/>
          </a:xfrm>
          <a:prstGeom prst="rect">
            <a:avLst/>
          </a:prstGeom>
        </p:spPr>
      </p:pic>
      <p:pic>
        <p:nvPicPr>
          <p:cNvPr id="7" name="Picture 6" descr="A picture containing indoor&#10;&#10;Description automatically generated">
            <a:extLst>
              <a:ext uri="{FF2B5EF4-FFF2-40B4-BE49-F238E27FC236}">
                <a16:creationId xmlns:a16="http://schemas.microsoft.com/office/drawing/2014/main" id="{121A702E-5EA8-C091-E943-FF34EEA62C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5892" y="1280659"/>
            <a:ext cx="1608307" cy="1608307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C8C3110-F6CB-3A06-D5FE-6C9B5565D778}"/>
              </a:ext>
            </a:extLst>
          </p:cNvPr>
          <p:cNvSpPr/>
          <p:nvPr/>
        </p:nvSpPr>
        <p:spPr>
          <a:xfrm>
            <a:off x="6085591" y="281162"/>
            <a:ext cx="1282550" cy="574575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Good</a:t>
            </a:r>
            <a:endParaRPr lang="en-US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A022575-91CD-5961-B731-068E084334F0}"/>
              </a:ext>
            </a:extLst>
          </p:cNvPr>
          <p:cNvSpPr/>
          <p:nvPr/>
        </p:nvSpPr>
        <p:spPr>
          <a:xfrm>
            <a:off x="3666549" y="3373655"/>
            <a:ext cx="1155708" cy="919212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Bad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5BFBFB2-4545-48BD-7448-BBA15357D3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6347" y="3059959"/>
            <a:ext cx="1546697" cy="1546697"/>
          </a:xfrm>
          <a:prstGeom prst="rect">
            <a:avLst/>
          </a:prstGeom>
        </p:spPr>
      </p:pic>
      <p:pic>
        <p:nvPicPr>
          <p:cNvPr id="15" name="Picture 14" descr="A picture containing outdoor&#10;&#10;Description automatically generated">
            <a:extLst>
              <a:ext uri="{FF2B5EF4-FFF2-40B4-BE49-F238E27FC236}">
                <a16:creationId xmlns:a16="http://schemas.microsoft.com/office/drawing/2014/main" id="{8D24BF8B-48D6-0E96-71D7-F388B4E8FF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1511" y="3062365"/>
            <a:ext cx="1546697" cy="1546697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2DF800B-2969-8EA0-7175-68B3F04418B6}"/>
              </a:ext>
            </a:extLst>
          </p:cNvPr>
          <p:cNvCxnSpPr>
            <a:cxnSpLocks/>
            <a:stCxn id="9" idx="1"/>
            <a:endCxn id="11" idx="3"/>
          </p:cNvCxnSpPr>
          <p:nvPr/>
        </p:nvCxnSpPr>
        <p:spPr>
          <a:xfrm flipH="1">
            <a:off x="2913044" y="3833261"/>
            <a:ext cx="753505" cy="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693C9FC-554F-6711-93D6-1CF770560DBA}"/>
              </a:ext>
            </a:extLst>
          </p:cNvPr>
          <p:cNvCxnSpPr>
            <a:cxnSpLocks/>
            <a:stCxn id="9" idx="3"/>
            <a:endCxn id="15" idx="1"/>
          </p:cNvCxnSpPr>
          <p:nvPr/>
        </p:nvCxnSpPr>
        <p:spPr>
          <a:xfrm>
            <a:off x="4822257" y="3833261"/>
            <a:ext cx="779254" cy="245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769CD7C-DCF7-DD7D-9054-58175F8E1C46}"/>
              </a:ext>
            </a:extLst>
          </p:cNvPr>
          <p:cNvCxnSpPr/>
          <p:nvPr/>
        </p:nvCxnSpPr>
        <p:spPr>
          <a:xfrm flipH="1">
            <a:off x="5752289" y="873018"/>
            <a:ext cx="622571" cy="4076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5C3C402-6433-7EDC-582E-BFCE53EAD00C}"/>
              </a:ext>
            </a:extLst>
          </p:cNvPr>
          <p:cNvCxnSpPr/>
          <p:nvPr/>
        </p:nvCxnSpPr>
        <p:spPr>
          <a:xfrm>
            <a:off x="6945549" y="873018"/>
            <a:ext cx="700391" cy="4076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3078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FEE69-95BD-4058-EE64-E163FA7B64A2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569912" y="408781"/>
            <a:ext cx="8004175" cy="700088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Models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338656-3D6E-1126-AF03-932262CD7A91}"/>
              </a:ext>
            </a:extLst>
          </p:cNvPr>
          <p:cNvSpPr txBox="1"/>
          <p:nvPr/>
        </p:nvSpPr>
        <p:spPr>
          <a:xfrm>
            <a:off x="569912" y="1044881"/>
            <a:ext cx="8189077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Resnet50: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chemeClr val="bg1"/>
                </a:solidFill>
                <a:effectLst/>
              </a:rPr>
              <a:t>The 50-layer ResNet uses a bottleneck design for the building block. A bottleneck residual block uses 1×1 convolutions, known as a “bottleneck”, which reduces the number of parameters and matrix multiplications. </a:t>
            </a:r>
            <a:r>
              <a:rPr lang="en-US" sz="1200" b="0" i="0">
                <a:solidFill>
                  <a:schemeClr val="bg1"/>
                </a:solidFill>
                <a:effectLst/>
              </a:rPr>
              <a:t>[6]</a:t>
            </a:r>
            <a:endParaRPr lang="en-US" sz="1200" b="0" i="0" dirty="0">
              <a:solidFill>
                <a:schemeClr val="bg1"/>
              </a:solidFill>
              <a:effectLst/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511346-B1C9-6542-8B02-49E1F0731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5263" y="1814227"/>
            <a:ext cx="5870182" cy="8423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EC23267-E5D2-B5B4-3E46-AD6D193CEA8A}"/>
              </a:ext>
            </a:extLst>
          </p:cNvPr>
          <p:cNvSpPr txBox="1"/>
          <p:nvPr/>
        </p:nvSpPr>
        <p:spPr>
          <a:xfrm>
            <a:off x="618037" y="2893556"/>
            <a:ext cx="4614152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ShuffleNetv2: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It builds upon ShuffleNet v1, which utilized 	pointwise group convolutions, bottleneck-	like structures, and a channel shuffle 	operation. [5]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638AC2-D331-6ECF-C5FF-F490935409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468" y="2998914"/>
            <a:ext cx="3531619" cy="1574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616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FEE69-95BD-4058-EE64-E163FA7B64A2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569912" y="408781"/>
            <a:ext cx="8004175" cy="700088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Optimizers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338656-3D6E-1126-AF03-932262CD7A91}"/>
              </a:ext>
            </a:extLst>
          </p:cNvPr>
          <p:cNvSpPr txBox="1"/>
          <p:nvPr/>
        </p:nvSpPr>
        <p:spPr>
          <a:xfrm>
            <a:off x="569911" y="1117600"/>
            <a:ext cx="800417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Adam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SGD with momentum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</a:rPr>
              <a:t>RMSProp</a:t>
            </a: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</a:rPr>
              <a:t>AdaBound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3466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FEE69-95BD-4058-EE64-E163FA7B64A2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569912" y="408781"/>
            <a:ext cx="8004175" cy="700088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Results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0581FD-7F5B-C1D9-017A-D569DC7C8275}"/>
              </a:ext>
            </a:extLst>
          </p:cNvPr>
          <p:cNvSpPr txBox="1"/>
          <p:nvPr/>
        </p:nvSpPr>
        <p:spPr>
          <a:xfrm>
            <a:off x="569912" y="1162051"/>
            <a:ext cx="7029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Good and </a:t>
            </a:r>
            <a:r>
              <a:rPr lang="en-US">
                <a:solidFill>
                  <a:schemeClr val="bg1"/>
                </a:solidFill>
              </a:rPr>
              <a:t>bad classification; </a:t>
            </a:r>
            <a:r>
              <a:rPr lang="en-US" dirty="0">
                <a:solidFill>
                  <a:schemeClr val="bg1"/>
                </a:solidFill>
              </a:rPr>
              <a:t>model prediction with 1 image</a:t>
            </a:r>
          </a:p>
        </p:txBody>
      </p:sp>
      <p:pic>
        <p:nvPicPr>
          <p:cNvPr id="7" name="Picture 6" descr="A picture containing building, cement, concrete, stone">
            <a:extLst>
              <a:ext uri="{FF2B5EF4-FFF2-40B4-BE49-F238E27FC236}">
                <a16:creationId xmlns:a16="http://schemas.microsoft.com/office/drawing/2014/main" id="{8A9C8795-5C4F-0BFD-7BF0-41B810751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9160" y="1643064"/>
            <a:ext cx="4084319" cy="203073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F6FB7A7A-0A26-E9DE-C232-FCAD223890FA}"/>
              </a:ext>
            </a:extLst>
          </p:cNvPr>
          <p:cNvSpPr/>
          <p:nvPr/>
        </p:nvSpPr>
        <p:spPr>
          <a:xfrm>
            <a:off x="1459149" y="3800272"/>
            <a:ext cx="1433208" cy="862519"/>
          </a:xfrm>
          <a:prstGeom prst="ellipse">
            <a:avLst/>
          </a:prstGeom>
          <a:ln>
            <a:solidFill>
              <a:srgbClr val="92D05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Good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F6AAF3F-63F4-FC9B-13A0-23A1410F45F9}"/>
              </a:ext>
            </a:extLst>
          </p:cNvPr>
          <p:cNvSpPr/>
          <p:nvPr/>
        </p:nvSpPr>
        <p:spPr>
          <a:xfrm>
            <a:off x="6101302" y="3800272"/>
            <a:ext cx="1433208" cy="862519"/>
          </a:xfrm>
          <a:prstGeom prst="ellipse">
            <a:avLst/>
          </a:prstGeom>
          <a:ln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Bad</a:t>
            </a:r>
          </a:p>
        </p:txBody>
      </p:sp>
      <p:pic>
        <p:nvPicPr>
          <p:cNvPr id="12" name="Picture 11" descr="A picture containing outdoor&#10;&#10;Description automatically generated">
            <a:extLst>
              <a:ext uri="{FF2B5EF4-FFF2-40B4-BE49-F238E27FC236}">
                <a16:creationId xmlns:a16="http://schemas.microsoft.com/office/drawing/2014/main" id="{1A6A39FC-BF39-F717-2A18-25DABA2A1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665" y="1636527"/>
            <a:ext cx="3781595" cy="203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682266"/>
      </p:ext>
    </p:extLst>
  </p:cSld>
  <p:clrMapOvr>
    <a:masterClrMapping/>
  </p:clrMapOvr>
</p:sld>
</file>

<file path=ppt/theme/theme1.xml><?xml version="1.0" encoding="utf-8"?>
<a:theme xmlns:a="http://schemas.openxmlformats.org/drawingml/2006/main" name="Ma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3" id="{D4112C74-A76E-A244-A38B-7B589F31A3A0}" vid="{02DB7040-99DC-AA41-AC99-CF992BB610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http://schemas.microsoft.com/sharepoint/v3/fields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www.w3.org/2000/xmlns/"/>
    <ds:schemaRef ds:uri="http://schemas.microsoft.com/sharepoint/v3/fields"/>
    <ds:schemaRef ds:uri="http://www.w3.org/2001/XMLSchema-instance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IUB-template</Template>
  <TotalTime>398</TotalTime>
  <Words>624</Words>
  <Application>Microsoft Macintosh PowerPoint</Application>
  <PresentationFormat>On-screen Show (16:9)</PresentationFormat>
  <Paragraphs>107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Times New Roman</vt:lpstr>
      <vt:lpstr>Wingdings</vt:lpstr>
      <vt:lpstr>Main</vt:lpstr>
      <vt:lpstr>WELD CLASSIFICATION</vt:lpstr>
      <vt:lpstr>Agenda</vt:lpstr>
      <vt:lpstr>Introduction</vt:lpstr>
      <vt:lpstr>Dataset</vt:lpstr>
      <vt:lpstr>Approach</vt:lpstr>
      <vt:lpstr>Augmentations</vt:lpstr>
      <vt:lpstr>Models</vt:lpstr>
      <vt:lpstr>Optimizers</vt:lpstr>
      <vt:lpstr>Results</vt:lpstr>
      <vt:lpstr>Results</vt:lpstr>
      <vt:lpstr>PowerPoint Presentation</vt:lpstr>
      <vt:lpstr>Conclusion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WELD CLASSIFICATION</dc:title>
  <dc:creator>Panigrahi, Abhisek</dc:creator>
  <cp:lastModifiedBy>Pratap Roy Choudhury</cp:lastModifiedBy>
  <cp:revision>87</cp:revision>
  <cp:lastPrinted>2014-06-24T16:10:50Z</cp:lastPrinted>
  <dcterms:created xsi:type="dcterms:W3CDTF">2022-12-06T19:04:09Z</dcterms:created>
  <dcterms:modified xsi:type="dcterms:W3CDTF">2022-12-08T16:31:19Z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

<file path=docProps/thumbnail.jpeg>
</file>